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sldIdLst>
    <p:sldId id="256" r:id="rId4"/>
    <p:sldId id="284" r:id="rId5"/>
    <p:sldId id="339" r:id="rId6"/>
    <p:sldId id="446" r:id="rId7"/>
    <p:sldId id="448" r:id="rId8"/>
    <p:sldId id="449" r:id="rId9"/>
    <p:sldId id="451" r:id="rId10"/>
    <p:sldId id="450" r:id="rId11"/>
    <p:sldId id="452" r:id="rId12"/>
    <p:sldId id="453" r:id="rId13"/>
    <p:sldId id="458" r:id="rId14"/>
    <p:sldId id="454" r:id="rId15"/>
    <p:sldId id="460" r:id="rId16"/>
    <p:sldId id="459" r:id="rId17"/>
    <p:sldId id="455" r:id="rId18"/>
    <p:sldId id="456" r:id="rId19"/>
    <p:sldId id="457" r:id="rId20"/>
    <p:sldId id="461" r:id="rId21"/>
    <p:sldId id="463" r:id="rId22"/>
    <p:sldId id="464" r:id="rId23"/>
    <p:sldId id="465" r:id="rId24"/>
    <p:sldId id="466" r:id="rId25"/>
    <p:sldId id="470" r:id="rId26"/>
    <p:sldId id="467" r:id="rId27"/>
    <p:sldId id="471" r:id="rId28"/>
    <p:sldId id="472" r:id="rId29"/>
    <p:sldId id="468" r:id="rId30"/>
    <p:sldId id="469" r:id="rId31"/>
    <p:sldId id="474" r:id="rId32"/>
    <p:sldId id="475" r:id="rId33"/>
    <p:sldId id="280" r:id="rId34"/>
  </p:sldIdLst>
  <p:sldSz cx="12192000" cy="6858000"/>
  <p:notesSz cx="6858000" cy="9144000"/>
  <p:embeddedFontLst>
    <p:embeddedFont>
      <p:font typeface="Yuppy SC" panose="020F0603040207020204" pitchFamily="34" charset="-122"/>
      <p:regular r:id="rId38"/>
    </p:embeddedFont>
    <p:embeddedFont>
      <p:font typeface="雅痞-简" panose="020F0603040207020204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38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32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200" y="232"/>
      </p:cViewPr>
      <p:guideLst>
        <p:guide orient="horz" pos="2163"/>
        <p:guide pos="38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123605" y="686099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 rot="2684577">
            <a:off x="1698063" y="-917755"/>
            <a:ext cx="8693513" cy="8693513"/>
          </a:xfrm>
          <a:prstGeom prst="roundRect">
            <a:avLst>
              <a:gd name="adj" fmla="val 13360"/>
            </a:avLst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schemeClr val="tx1">
                <a:lumMod val="65000"/>
                <a:lumOff val="3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 rot="2684577">
            <a:off x="2627892" y="-2913"/>
            <a:ext cx="6936217" cy="6936217"/>
          </a:xfrm>
          <a:prstGeom prst="roundRect">
            <a:avLst>
              <a:gd name="adj" fmla="val 13360"/>
            </a:avLst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schemeClr val="tx1">
                <a:lumMod val="65000"/>
                <a:lumOff val="3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6265" y="3209072"/>
            <a:ext cx="6781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Linux</a:t>
            </a:r>
            <a:r>
              <a:rPr lang="zh-CN" altLang="en-US" sz="32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性能排查</a:t>
            </a:r>
            <a:r>
              <a:rPr lang="en-US" altLang="zh-CN" sz="32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(</a:t>
            </a:r>
            <a:r>
              <a:rPr lang="zh-CN" altLang="en-US" sz="32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下</a:t>
            </a:r>
            <a:r>
              <a:rPr lang="en-US" altLang="zh-CN" sz="3200" spc="1000" dirty="0">
                <a:solidFill>
                  <a:schemeClr val="tx1">
                    <a:lumMod val="85000"/>
                    <a:lumOff val="15000"/>
                  </a:schemeClr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)</a:t>
            </a:r>
            <a:endParaRPr lang="en-US" altLang="zh-CN" sz="3200" spc="1000" dirty="0">
              <a:solidFill>
                <a:schemeClr val="tx1">
                  <a:lumMod val="85000"/>
                  <a:lumOff val="15000"/>
                </a:schemeClr>
              </a:solidFill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83912" y="5242803"/>
            <a:ext cx="1056397" cy="10563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64448" y="933352"/>
            <a:ext cx="563400" cy="563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1455420"/>
            <a:ext cx="10728325" cy="3410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我们可以把 Linux 存储系统的 I/O 栈，由上到下分为三个层次，分别是文件系统层、通用块层和设备层。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文件系统层，包括虚拟文件系统和其他各种文件系统的具体实现。它为上层的应用程序，提供标准的文件访问接口；对下会通过通用块层，来存储和管理磁盘数据。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通用块层，包括块设备 I/O 队列和 I/O 调度器。它会对文件系统的 I/O 请求进行排队，再通过重新排序和请求合并，然后才要发送给下一级的设备层。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设备层，包括存储设备和相应的驱动程序，负责最终物理设备的 I/O 操作。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其中，通用块层是 Linux 磁盘 I/O 的核心。向上，它为文件系统和应用程序，提供访问了块设备的标准接口；向下，把各种异构的磁盘设备，抽象为统一的块设备，并会对文件系统和应用程序发来的 I/O 请求进行重新排序、请求合并等，提高了磁盘访问的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效率。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7425" y="955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1. Linux 存储系统的 I/O 原理</a:t>
            </a:r>
            <a:endParaRPr lang="en-US" altLang="zh-CN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1455420"/>
            <a:ext cx="10728325" cy="5073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说到磁盘性能的衡量标准，必须要提到五个常见指标，也就是我们经常用到的，使用率、饱和度、IOPS、吞吐量以及响应时间等。这五个指标，是衡量磁盘性能的基本指标。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使用率，是指磁盘处理 I/O 的时间百分比。过高的使用率（比如超过 80%），通常意味着磁盘 I/O 存在性能瓶颈。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饱和度，是指磁盘处理 I/O 的繁忙程度。过高的饱和度，意味着磁盘存在严重的性能瓶颈。当饱和度为 100% 时，磁盘无法接受新的 I/O 请求。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IOPS（Input/Output Per Second），是指每秒的 I/O 请求数。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吞吐量，是指每秒的 I/O 请求大小。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响应时间，是指 I/O 请求从发出到收到响应的间隔时间。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这里要注意的是，使用率只考虑有没有 I/O，而不考虑 I/O 的大小。换句话说，当使用率是 100% 的时候，磁盘依然有可能接受新的 I/O 请求。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7425" y="955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2. 磁盘性能指标</a:t>
            </a:r>
            <a:endParaRPr lang="en-US" altLang="zh-CN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2213610"/>
            <a:ext cx="10727690" cy="16484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-d -x表示显示所有磁盘I/O的指标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iostat -d -x 1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Device            r/s     w/s     rkB/s     wkB/s   rrqm/s   wrqm/s  %rrqm  %wrqm r_await w_await aqu-sz rareq-sz wareq-sz  svctm  %util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loop0            0.00    0.00      0.00      0.00     0.00     0.00   0.00   0.00    0.00    0.00   0.00     0.00     0.00   0.00   0.00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loop1            0.00    0.00      0.00      0.00     0.00     0.00   0.00   0.00    0.00    0.00   0.00     0.00     0.00   0.00   0.00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sda              0.00    0.00      0.00      0.00     0.00     0.00   0.00   0.00    0.00    0.00   0.00     0.00     0.00   0.00   0.00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sdb              0.00    0.00      0.00      0.00     0.00     0.00   0.00   0.00    0.00    0.00   0.00     0.00     0.00   0.00   0.00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1132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磁盘 I/O 检查</a:t>
            </a:r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第一个要观测的，是每块磁盘的使用情况。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iostat 是最常用的磁盘 I/O 性能观测工具，它提供了每个磁盘的使用率、IOPS、吞吐量等各种常见的性能指标，当然，这些指标实际上来自  /proc/diskstats。iostat 的输出界面如下。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760" y="4004945"/>
            <a:ext cx="10728325" cy="2583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这些指标中，你要注意：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%util  ，就是我们前面提到的磁盘 I/O 使用率；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r/s+  w/s  ，就是 IOPS；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rkB/s+wkB/s ，就是吞吐量；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r_await+w_await ，就是响应时间。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2046605"/>
            <a:ext cx="10727690" cy="721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pidstat -d 1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13:39:51      UID       PID   kB_rd/s   kB_wr/s kB_ccwr/s iodelay  Command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13:39:52      102       916      0.00      4.00      0.00       0  rsyslogd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1107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进程 I/O 检查</a:t>
            </a:r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除了每块磁盘的 I/O 情况，每个进程的 I/O 情况也是我们需要关注的重点。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上面提到的 iostat 只提供磁盘整体的 I/O 性能数据，缺点在于，并不能知道具体是哪些进程在进行磁盘读写。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要观察进程的 I/O 情况，可以使用 pidstat 和 iotop 这两个工具。给它加上 -d 参数，你就可以看到进程的 I/O 情况：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760" y="2867025"/>
            <a:ext cx="10728325" cy="1972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从 pidstat 的输出你能看到，它可以实时查看每个进程的 I/O 情况，包括下面这些内容。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用户 ID（UID）和进程 ID（PID）  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每秒读取的数据大小（kB_rd/s） ，单位是 KB。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每秒发出的写请求数据大小（kB_wr/s） ，单位是 KB。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每秒取消的写请求数据大小（kB_ccwr/s） ，单位是 KB。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块 I/O 延迟（iodelay），包括等待同步块 I/O 和换入块 I/O 结束的时间，单位是时钟周期。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4395" y="4701540"/>
            <a:ext cx="10727690" cy="14814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</a:t>
            </a:r>
            <a:r>
              <a:rPr 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iotop 是一个类似于 top 的工具，你可以按照 I/O 大小对进程排序，然后找到 I/O 较大的那些进程。</a:t>
            </a:r>
            <a:endParaRPr 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iotop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Total DISK READ :       0.00 B/s | Total DISK WRITE :       7.85 K/s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Actual DISK READ:       0.00 B/s | Actual DISK WRITE:       0.00 B/s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TID  PRIO  USER     DISK READ  DISK WRITE  SWAPIN     IO&gt;    COMMAND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15055 be/3 root        0.00 B/s    7.85 K/s  0.00 %  0.00 % systemd-journald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3760" y="6408420"/>
            <a:ext cx="10728325" cy="449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下面看个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例子：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927100"/>
            <a:ext cx="10727690" cy="3429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ps -ef | grep app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root     18940 18921 73 14:41 pts/0    00:00:02 python /app.py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</a:t>
            </a:r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接着我们来看看系统有没有性能问题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按1切换到每个CPU的使用情况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top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top - 14:43:43 up 1 day,  1:39,  2 users,  load average: 2.48, 1.09, 0.63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Tasks: 130 total,   2 running,  74 sleeping,   0 stopped,   0 zombie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%Cpu0  :  0.7 us,  6.0 sy,  0.0 ni,  0.7 id, 92.7 wa,  0.0 hi,  0.0 si,  0.0 st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%Cpu1  :  0.0 us,  0.3 sy,  0.0 ni, 92.3 id,  7.3 wa,  0.0 hi,  0.0 si,  0.0 st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KiB Mem :  8169308 total,   747684 free,   741336 used,  6680288 buff/cache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KiB Swap:        0 total,        0 free,        0 used.  7113124 avail Mem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PID USER      PR  NI    VIRT    RES    SHR S  %CPU %MEM     TIME+ COMMAND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18940 root      20   0  656108 355740   5236 R   6.3  4.4   0:12.56 python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1312 root      20   0  236532  24116   9648 S   0.3  0.3   9:29.80 python3 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4355465"/>
            <a:ext cx="10728325" cy="2610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观察 top 的输出，你会发现，CPU0 的使用率非常高，它的系统 CPU 使用率（sys%）为 6%，而 iowait 超过了 90%。这说明 CPU0 上，可能正在运行 I/O 密集型的进程。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接着我们来看，进程部分的 CPU 使用情况。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可以发现python 进程的 CPU 使用率已经达到了 6%，而其余进程的 CPU 使用率都比较低，不超过 0.3%。看起来 python 是个可疑进程。记下 python 进程的 PID 号 18940，我们稍后分析。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最后再看内存的使用情况，总内存 8G，剩余内存只有 730 MB，而 Buffer/Cache 占用内存高达 6GB 之多，这说明内存主要被缓存占用。虽然大部分缓存可回收，我们还是得了解下缓存的去处，确认缓存使用都是合理的。到这里，你基本可以判断出，CPU 使用率中的 iowait 是一个潜在瓶颈，而内存部分的缓存占比较大，那就再去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看看磁盘 I/O 的情况？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927100"/>
            <a:ext cx="10727690" cy="15100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-d表示显示I/O性能指标，-x表示显示扩展统计（即所有I/O指标）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iostat -x -d 1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Device            r/s     w/s     rkB/s     wkB/s   rrqm/s   wrqm/s  %rrqm  %wrqm r_await w_await aqu-sz rareq-sz wareq-sz  svctm  %util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loop0            0.00    0.00      0.00      0.00     0.00     0.00   0.00   0.00    0.00    0.00   0.00     0.00     0.00   0.00   0.00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sdb              0.00    0.00      0.00      0.00     0.00     0.00   0.00   0.00    0.00    0.00   0.00     0.00     0.00   0.00   0.00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sda              0.00   64.00      0.00  32768.00     0.00     0.00   0.00   0.00    0.00 7270.44 1102.18     0.00   512.00  15.50  99.20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2541270"/>
            <a:ext cx="10728325" cy="3460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观察 iostat 的最后一列，你会看到，磁盘 sda 的 I/O 使用率已经高达 99%，很可能已经接近 I/O 饱和。再看前面的各个指标，每秒写磁盘请求数是 64 ，写大小是 32 MB，写请求的响应时间为 7 秒，而请求队列长度则达到了 1100。超慢的响应时间和特长的请求队列长度，进一步验证了 I/O 已经饱和的猜想。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此时，sda 磁盘已经遇到了严重的性能瓶颈。到这里，也就可以理解，为什么前面看到的 iowait 高达 90% 了，这正是磁盘 sda 的 I/O 瓶颈导致的。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接下来的重点就是分析 I/O 性能瓶颈的根源了。那要怎么知道，这些 I/O 请求相关的进程呢？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可以用 pidstat 或者 iotop ，观察进程的 I/O 情况。这就用 pidstat 来看一下。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使用 pidstat 加上 -d 参数，就可以显示每个进程的 I/O 情况。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所以在终端中运行如下命令来观察：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3121025"/>
            <a:ext cx="10728325" cy="3536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从 pidstat 的输出，你可以发现，只有 python 进程的写比较大，而且每秒写的数据超过 45 MB，比上面 iostat 发现的 32MB 的结果还要大。很明显，正是 python 进程导致了 I/O 瓶颈。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接下来，我们来分析 python 进程到底在写什么。首先留意一下 python 进程的 PID 号， 18940。其实前面在使用 top 时，我们记录过的 CPU 使用率最高的进程，也正是它。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知道了进程的 PID 号，具体要怎么查看写的情况呢？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读写文件必须通过系统调用完成，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所以观察系统调用情况，就可以知道进程正在写的文件。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这时候可以用分析系统调用时最常用的工具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  <a:sym typeface="+mn-ea"/>
              </a:rPr>
              <a:t>想</a:t>
            </a:r>
            <a:r>
              <a:rPr lang="en-US" altLang="zh-CN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  <a:sym typeface="+mn-ea"/>
              </a:rPr>
              <a:t> 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  <a:sym typeface="+mn-ea"/>
              </a:rPr>
              <a:t>strace 来观察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接下来，我们在终端中运行 strace 命令，并通过 -p 18940 指定 python 进程的 PID 号：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4395" y="916940"/>
            <a:ext cx="10727690" cy="2110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pidstat -d 1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15:08:35      UID       PID   kB_rd/s   kB_wr/s kB_ccwr/s iodelay  Command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15:08:36        0     18940      0.00  45816.00      0.00      96  python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15:08:36      UID       PID   kB_rd/s   kB_wr/s kB_ccwr/s iodelay  Command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15:08:37        0       354      0.00      0.00      0.00     350  jbd2/sda1-8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15:08:37        0     18940      0.00  46000.00      0.00      96  python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15:08:37        0     20065      0.00      0.00      0.00    1503  kworker/u4:2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3721100"/>
            <a:ext cx="10728325" cy="1165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4395" y="916940"/>
            <a:ext cx="10727690" cy="2710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strace -p 18940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strace: Process 18940 attached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...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mmap(NULL, 314576896, PROT_READ|PROT_WRITE, MAP_PRIVATE|MAP_ANONYMOUS, -1, 0) = 0x7f0f7aee9000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mmap(NULL, 314576896, PROT_READ|PROT_WRITE, MAP_PRIVATE|MAP_ANONYMOUS, -1, 0) = 0x7f0f682e8000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write(3, "2018-12-05 15:23:01,709 - __main"..., 314572844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) = 314572844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munmap(0x7f0f682e8000, 314576896)       = 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write(3, "\n", 1)                       = 1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munmap(0x7f0f7aee9000, 314576896)       = 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close(3)                                = 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stat("</a:t>
            </a:r>
            <a:r>
              <a:rPr sz="1400" b="1" dirty="0">
                <a:solidFill>
                  <a:srgbClr val="FFC00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/tmp/logtest.txt</a:t>
            </a:r>
            <a:r>
              <a:rPr sz="1400" b="1" dirty="0">
                <a:solidFill>
                  <a:srgbClr val="7030A0"/>
                </a:solidFill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</a:t>
            </a:r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1", {st_mode=S_IFREG|0644, st_size=943718535, ...}) = 0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3760" y="3832860"/>
            <a:ext cx="10727690" cy="37357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cat app.py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logger = logging.getLogger(__name__)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logger.setLevel(level=logging.INFO)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rHandler = RotatingFileHandler("/tmp/logtest.txt", maxBytes=1024 * 1024 * 1024, backupCount=1)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rHandler.setLevel(logging.INFO)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def write_log(size):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'''Write logs to file'''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message = get_message(size)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while True: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logger.info(message)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time.sleep(0.1)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if __name__ == '__main__':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msg_size = 300 * 1024 * 1024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write_log(msg_size) 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1323340"/>
            <a:ext cx="10728325" cy="1868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从 I/O 角度来分析，最开始的分析思路基本上类似，都是：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先用 iostat 发现磁盘 I/O 性能瓶颈；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再借助 pidstat ，定位出导致瓶颈的进程；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随后分析进程的 I/O 行为；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最后，结合应用程序的原理，分析这些 I/O 的来源。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所以为了缩小排查范围，通常会先运行那几个支持指标较多的工具，如 iostat、vmstat、pidstat 等。然后再根据观察到的现象，结合系统和应用程序的原理，寻找下一步的分析方向。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7425" y="955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3. </a:t>
            </a:r>
            <a:r>
              <a:rPr lang="zh-CN" altLang="en-US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总结</a:t>
            </a:r>
            <a:endParaRPr lang="zh-CN" altLang="en-US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410" y="3192145"/>
            <a:ext cx="9659620" cy="4803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1455420"/>
            <a:ext cx="10728325" cy="4248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哪些指标可以用来衡量 Linux 的网络性能呢？通常用带宽、吞吐量、延时、PPS（Packet Per Second）等指标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来衡量网络的性能。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带宽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，表示链路的最大传输速率，单位通常为 b/s （比特 / 秒）。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吞吐量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，表示单位时间内成功传输的数据量，单位通常为 b/s（比特 / 秒）或者 B/s（字节 / 秒）。吞吐量受带宽限制，而吞吐量 / 带宽，也就是该网络的使用率。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延时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，表示从网络请求发出后，一直到收到远端响应，所需要的时间延迟。在不同场景中，这一指标可能会有不同含义。比如，它可以表示，建立连接需要的时间（比如 TCP 握手延时），或一个数据包往返所需的时间（比如 RTT）。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PPS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，是 Packet Per Second（包 / 秒）的缩写，表示以网络包为单位的传输速率。PPS 通常用来评估网络的转发能力，比如硬件交换机，通常可以达到线性转发（即 PPS 可以达到或者接近理论最大值）。而基于 Linux 服务器的转发，则容易受网络包大小的影响。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除了这些指标，网络的可用性（网络能否正常通信）、并发连接数（TCP 连接数量）、丢包率（丢包百分比）、重传率（重新传输的网络包比例）等也是常用的性能指标。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7425" y="955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1. Linux 的网络性能</a:t>
            </a:r>
            <a:r>
              <a:rPr lang="zh-CN" altLang="en-US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指标</a:t>
            </a:r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 </a:t>
            </a:r>
            <a:endParaRPr lang="en-US" altLang="zh-CN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982860" y="3358160"/>
            <a:ext cx="928915" cy="781050"/>
            <a:chOff x="5631542" y="2265155"/>
            <a:chExt cx="928915" cy="781050"/>
          </a:xfrm>
        </p:grpSpPr>
        <p:sp>
          <p:nvSpPr>
            <p:cNvPr id="7" name="椭圆 6"/>
            <p:cNvSpPr/>
            <p:nvPr/>
          </p:nvSpPr>
          <p:spPr>
            <a:xfrm>
              <a:off x="5705474" y="2265155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1000" sy="101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31542" y="2394070"/>
              <a:ext cx="9289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cs typeface="+mn-ea"/>
                  <a:sym typeface="+mn-lt"/>
                </a:rPr>
                <a:t>2</a:t>
              </a:r>
              <a:endParaRPr lang="en-US" altLang="zh-CN" sz="2800" dirty="0"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040255" y="3486785"/>
            <a:ext cx="7619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I/O</a:t>
            </a:r>
            <a:r>
              <a:rPr lang="zh-CN" altLang="en-US" sz="24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性能篇</a:t>
            </a:r>
            <a:endParaRPr lang="zh-CN" altLang="en-US" sz="2400" spc="3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82859" y="2056630"/>
            <a:ext cx="928915" cy="781050"/>
            <a:chOff x="5483586" y="4341803"/>
            <a:chExt cx="928915" cy="781050"/>
          </a:xfrm>
        </p:grpSpPr>
        <p:sp>
          <p:nvSpPr>
            <p:cNvPr id="30" name="椭圆 29"/>
            <p:cNvSpPr/>
            <p:nvPr/>
          </p:nvSpPr>
          <p:spPr>
            <a:xfrm>
              <a:off x="5557518" y="4341803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1000" sy="101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483586" y="4471353"/>
              <a:ext cx="9289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cs typeface="+mn-ea"/>
                  <a:sym typeface="+mn-lt"/>
                </a:rPr>
                <a:t>1</a:t>
              </a:r>
              <a:endParaRPr lang="en-US" altLang="zh-CN" sz="2800" dirty="0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40255" y="2217420"/>
            <a:ext cx="747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内存性能篇</a:t>
            </a:r>
            <a:endParaRPr lang="zh-CN" altLang="en-US" sz="2400" spc="3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2225" y="4659910"/>
            <a:ext cx="928915" cy="781050"/>
            <a:chOff x="5631542" y="2265155"/>
            <a:chExt cx="928915" cy="781050"/>
          </a:xfrm>
        </p:grpSpPr>
        <p:sp>
          <p:nvSpPr>
            <p:cNvPr id="4" name="椭圆 3"/>
            <p:cNvSpPr/>
            <p:nvPr/>
          </p:nvSpPr>
          <p:spPr>
            <a:xfrm>
              <a:off x="5705474" y="2265155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1000" sy="101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31542" y="2394070"/>
              <a:ext cx="9289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800" dirty="0">
                  <a:cs typeface="+mn-ea"/>
                  <a:sym typeface="+mn-lt"/>
                </a:rPr>
                <a:t>3</a:t>
              </a:r>
              <a:endParaRPr lang="en-US" altLang="zh-CN" sz="2800" dirty="0">
                <a:cs typeface="+mn-ea"/>
                <a:sym typeface="+mn-lt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040255" y="4801235"/>
            <a:ext cx="7619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400" spc="3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2046605"/>
            <a:ext cx="10727690" cy="45840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ifconfig eth0</a:t>
            </a:r>
            <a:endParaRPr sz="1400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eth0: flags=4163&lt;UP,BROADCAST,RUNNING,MULTICAST&gt; mtu 1500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inet 10.240.0.30 netmask 255.240.0.0 broadcast 10.255.255.255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inet6 fe80::20d:3aff:fe07:cf2a prefixlen 64 scopeid 0x20&lt;link&gt;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ether 78:0d:3a:07:cf:3a txqueuelen 1000 (Ethernet)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RX packets 40809142 bytes 9542369803 (9.5 GB)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RX errors 0 dropped 0 overruns 0 frame 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TX packets 32637401 bytes 4815573306 (4.8 GB)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TX errors 0 dropped 0 overruns 0 carrier 0 collisions 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​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ip -s addr show dev eth0</a:t>
            </a:r>
            <a:endParaRPr sz="1400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2: eth0: &lt;BROADCAST,MULTICAST,UP,LOWER_UP&gt; mtu 1500 qdisc mq state UP group default qlen 1000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link/ether 78:0d:3a:07:cf:3a brd ff:ff:ff:ff:ff:ff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inet 10.240.0.30/12 brd 10.255.255.255 scope global eth0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valid_lft forever preferred_lft forever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inet6 fe80::20d:3aff:fe07:cf2a/64 scope link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valid_lft forever preferred_lft forever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RX: bytes packets errors dropped overrun mcast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9542432350 40809397 0       0       0       193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TX: bytes packets errors dropped carrier collsns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4815625265 32637658 0       0       0       0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1014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网络配置</a:t>
            </a:r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分析网络问题的第一步，通常是查看网络接口的配置和状态。你可以使用 ifconfig 或者 ip 命令，来查看网络的配置。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以网络接口 eth0 为例，你可以运行下面的两个命令，查看它的配置和状态：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537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这里需要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关注几个跟网络性能密切相关的指标。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第一，网络接口的状态标志。ifconfig 输出中的 RUNNING ，或 ip 输出中的 LOWER_UP ，都表示物理网络是连通的，即网卡已经连接到了交换机或者路由器中。如果你看不到它们，通常表示网线被拔掉了。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第二，MTU 的大小。MTU 默认大小是 1500，根据网络架构的不同（比如是否使用了 VXLAN 等叠加网络），你可能需要调大或者调小 MTU 的数值。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第三，网络接口的 IP 地址、子网以及 MAC 地址。这些都是保障网络功能正常工作所必需的，你需要确保配置正确。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第四，网络收发的字节数、包数、错误数以及丢包情况，特别是 TX 和 RX 部分的 errors、dropped、overruns、carrier 以及 collisions 等指标不为 0 时，通常表示出现了网络 I/O 问题。其中：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pPr indent="457200"/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errors 表示发生错误的数据包数，比如校验错误、帧同步错误等；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pPr indent="457200"/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dropped 表示丢弃的数据包数，即数据包已经收到了 Ring Buffer，但因为内存不足等原因丢包；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pPr indent="457200"/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overruns 表示超限数据包数，即网络 I/O 速度过快，导致 Ring Buffer 中的数据包来不及处理而导致的丢包；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pPr indent="457200"/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carrier 表示发生 carrirer 错误的数据包数，比如双工模式不匹配、物理电缆出现问题等；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pPr indent="457200"/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collisions 表示碰撞数据包数。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2046605"/>
            <a:ext cx="10727690" cy="39604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head -n 3 表示只显示前面3行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-l 表示只显示监听套接字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-n 表示显示数字地址和端口(而不是名字)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-p 表示显示进程信息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netstat -nlp | head -n 3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Active Internet connections (only servers)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Proto Recv-Q Send-Q Local Address           Foreign Address         State       PID/Program name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tcp        0      0 127.0.0.53:53           0.0.0.0:*               LISTEN      840/systemd-resolve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-l 表示只显示监听套接字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-t 表示只显示 TCP 套接字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-n 表示显示数字地址和端口(而不是名字)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-p 表示显示进程信息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ss -ltnp | head -n 3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State    Recv-Q    Send-Q        Local Address:Port        Peer Address:Port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LISTEN   0         128           127.0.0.53%lo:53               0.0.0.0:*        users:(("systemd-resolve",pid=840,fd=13))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LISTEN   0         128                 0.0.0.0:22               0.0.0.0:*        users:(("sshd",pid=1459,fd=3))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1071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套接字信息</a:t>
            </a:r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ifconfig 和 ip 只显示了网络接口收发数据包的统计信息，但在实际的性能问题中，网络协议栈中的统计信息，我们也必须关注。你可以用 netstat 或者 ss ，来查看套接字、网络栈、网络接口以及路由表的信息。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5374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netstat 和 ss 的输出也是类似的，都展示了套接字的状态、接收队列、发送队列、本地地址、远端地址、进程 PID 和进程名称等。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其中，接收队列（Recv-Q）和发送队列（Send-Q）需要你特别关注，它们通常应该是 0。当你发现它们不是 0 时，说明有网络包的堆积发生。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当然还要注意，在不同套接字状态下，它们的含义不同。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当套接字处于连接状态（Established）时，Recv-Q 表示套接字缓冲还没有被应用程序取走的字节数（即接收队列长度）。而 Send-Q 表示还没有被远端主机确认的字节数（即发送队列长度）。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当套接字处于监听状态（Listening）时，Recv-Q 表示全连接队列的长度。而 Send-Q 表示全连接队列的最大长度。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所谓全连接，是指服务器收到了客户端的 ACK，完成了 TCP 三次握手，然后就会把这个连接挪到全连接队列中。这些全连接中的套接字，还需要被 accept() 系统调用取走，服务器才可以开始真正处理客户端的请求。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与全连接队列相对应的，还有一个半连接队列。所谓半连接是指还没有完成 TCP 三次握手的连接，连接只进行了一半。服务器收到了客户端的 SYN 包后，就会把这个连接放到半连接队列中，然后再向客户端发送 SYN+ACK 包。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5030" y="2383155"/>
            <a:ext cx="10727690" cy="18967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数字1表示每隔1秒输出一组数据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sar -n DEV 1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Linux 4.15.0-1035 (ubuntu)   01/06/19   _x86_64_  (2 CPU)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13:21:40        IFACE   rxpck/s   txpck/s    rxkB/s    txkB/s   rxcmp/s   txcmp/s  rxmcst/s   %ifutil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13:21:41         eth0     18.00     20.00      5.79      4.25      0.00      0.00      0.00      0.00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13:21:41      docker0      0.00      0.00      0.00      0.00      0.00      0.00      0.00      0.00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13:21:41           lo      0.00      0.00      0.00      0.00      0.00      0.00      0.00      0.00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1106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网络吞吐和 PPS</a:t>
            </a:r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接下来，我们再来看看，如何查看系统当前的网络吞吐量和 PPS。在这里使用 sar，给 sar 增加 -n 参数就可以查看网络的统计信息，比如网络接口（DEV）、网络接口错误（EDEV）、TCP、UDP、ICMP 等等。执行下面的命令，你就可以得到网络接口统计信息：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4395" y="4368165"/>
            <a:ext cx="10728325" cy="273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看下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这些的指标的含义。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rxpck/s 和 txpck/s 分别是接收和发送的 PPS，单位为包 / 秒。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rxkB/s 和 txkB/s 分别是接收和发送的吞吐量，单位是 KB/ 秒。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rxcmp/s 和 txcmp/s 分别是接收和发送的压缩数据包数，单位是包 / 秒。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%ifutil 是网络接口的使用率，即半双工模式下为 (rxkB/s+txkB/s)/Bandwidth，而全双工模式下为 max(rxkB/s, txkB/s)/Bandwidth。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其中，Bandwidth 可以用 ethtool 来查询，它的单位通常是 Gb/s 或者 Mb/s，不过注意这里小写字母 b ，表示比特而不是字节。我们通常提到的千兆网卡、万兆网卡等，单位也都是比特。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5030" y="2120265"/>
            <a:ext cx="10727690" cy="2250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-c3表示发送三次ICMP包后停止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ping -c3 114.114.114.114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PING 114.114.114.114 (114.114.114.114) 56(84) bytes of data.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64 bytes from 114.114.114.114: icmp_seq=1 ttl=54 time=244 ms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64 bytes from 114.114.114.114: icmp_seq=2 ttl=47 time=244 ms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64 bytes from 114.114.114.114: icmp_seq=3 ttl=67 time=244 ms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--- 114.114.114.114 ping statistics ---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3 packets transmitted, 3 received, 0% packet loss, time 2001ms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rtt min/avg/max/mdev = 244.023/244.070/244.105/0.034 ms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110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连通性和延时</a:t>
            </a:r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最后，我们通常使用 ping ，来测试远程主机的连通性和延时，而这基于 ICMP 协议。比如，执行下面的命令，你就可以测试本机到 114.114.114.114 这个 IP 地址的连通性和延时：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4395" y="4368165"/>
            <a:ext cx="10728325" cy="273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ping 的输出，可以分为两部分。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第一部分，是每个 ICMP 请求的信息，包括 ICMP 序列号（icmp_seq）、TTL（生存时间，或者跳数）以及往返延时。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第二部分，则是三次 ICMP 请求的汇总。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比如上面的示例显示，发送了 3 个网络包，并且接收到 3 个响应，没有丢包发生，这说明测试主机到 114.114.114.114 是连通的；平均往返延时（RTT）是 244ms，也就是从发送 ICMP 开始，到接收到 114.114.114.114 回复的确认，总共经历 244ms。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1455420"/>
            <a:ext cx="10728325" cy="4272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网络基准测试：如何通过性能测试来确定一些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常用指标的基准值。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第一种：基于 HTTP 或者 HTTPS 的 Web 应用程序，属于应用层，需要我们测试 HTTP/HTTPS 的性能；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第二种：而对大多数游戏服务器来说，为了支持更大的同时在线人数，通常会基于 TCP 或 UDP ，与客户端进行交互，这时就需要我们测试 TCP/UDP 的性能；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当然，还有一些场景，是把 Linux 作为一个软交换机或者路由器来用的。这种情况下，你更关注网络包的处理能力（即 PPS），重点关注网络层的转发性能。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7425" y="955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2.怎么评估系统的网络性能？ </a:t>
            </a:r>
            <a:endParaRPr lang="en-US" altLang="zh-CN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2065020"/>
            <a:ext cx="10727690" cy="5213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-s表示启动服务端，-i表示汇报间隔，-p表示监听端口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iperf3 -s -i 1 -p 10000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1009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TCP/UDP 性能</a:t>
            </a:r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iperf 和 netperf 都是最常用的网络性能测试工具，测试 TCP 和 UDP 的吞吐量。它们都以客户端和服务器通信的方式，测试一段时间内的平均吞吐量。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先</a:t>
            </a:r>
            <a:r>
              <a:rPr 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在目标机器上启动 iperf 服务端：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760" y="2702560"/>
            <a:ext cx="10728325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接着，在另一台机器上运行 iperf 客户端，运行测试：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4395" y="4701540"/>
            <a:ext cx="10727690" cy="1007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[ ID] Interval           Transfer     Bandwidth</a:t>
            </a:r>
            <a:endParaRPr 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...</a:t>
            </a:r>
            <a:endParaRPr 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[SUM]   0.00-15.04  sec  0.00 Bytes  0.00 bits/sec                  sender</a:t>
            </a:r>
            <a:endParaRPr 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[SUM]   0.00-15.04  sec  1.51 GBytes   860 Mbits/sec                  receiver</a:t>
            </a:r>
            <a:endParaRPr 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3760" y="5748655"/>
            <a:ext cx="10728325" cy="1009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最后的 SUM 行就是测试的汇总结果，包括测试时间、数据传输量以及带宽等。按照发送和接收，这一部分又分为了 sender 和 receiver 两行。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从测试结果你可以看到，这台机器 TCP 接收的带宽（吞吐量）为 860 Mb/s， 跟目标的 1Gb/s 相比，还是有些差距的。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4395" y="3064510"/>
            <a:ext cx="10727690" cy="1184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-c表示启动客户端，192.168.0.30为目标服务器的IP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-b表示目标带宽(单位是bits/s)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-t表示测试时间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-P表示并发数，-p表示目标服务器监听端口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iperf3 -c 192.168.0.30 -b 1G -t 15 -P 2 -p 10000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4395" y="4289425"/>
            <a:ext cx="10728325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稍等一会儿（15 秒）测试结束后，回到目标服务器，查看 iperf 的报告：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2046605"/>
            <a:ext cx="10727690" cy="45421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-c表示并发请求数为1000，-n表示总的请求数为10000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ab -c 1000 -n 10000 http://192.168.0.30/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...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Server Software:        nginx/1.15.8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Server Hostname:        192.168.0.30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Server Port:            80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...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Requests per second:    1078.54 [#/sec] (mean)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Time per request:       927.183 [ms] (mean)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Time per request:       0.927 [ms] (mean, across all concurrent requests)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Transfer rate:          890.00 [Kbytes/sec] received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Connection Times (ms)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      min  mean[+/-sd] median   max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Connect:        0   27 152.1      1    1038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Processing:     9  207 843.0     22    9242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Waiting:        8  207 843.0     22    9242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Total:         15  233 857.7     23    9268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939165"/>
            <a:ext cx="10728325" cy="1025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HTTP 性能</a:t>
            </a:r>
            <a:endParaRPr lang="zh-CN" altLang="en-US" sz="1600" b="1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要测试 HTTP 的性能，也有大量的工具可以使用，比如 ab、webbench 等，都是常用的 HTTP 压力测试工具。其中，ab 是 Apache 自带的 HTTP 压测工具，主要测试 HTTP 服务的每秒请求数、请求延迟、吞吐量以及请求延迟的分布情况等。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822960"/>
            <a:ext cx="10727690" cy="22186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Percentage of the requests served within a certain time (ms)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50%     23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66%     24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75%     24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80%     26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90%    274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95%   1195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98%   2335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99%   4663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100%   9268 (longest request)</a:t>
            </a:r>
            <a:endParaRPr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3760" y="3267075"/>
            <a:ext cx="10728325" cy="3590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可以看到，ab 的测试结果分为三个部分，分别是请求汇总、连接时间汇总还有请求延迟汇总。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以上面的结果为例，具体来看。在请求汇总部分，可以看到：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Requests per second 为 1074；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每个请求的延迟（Time per request）分为两行，第一行的 927 ms 表示平均延迟，包括了线程运行的调度时间和网络请求响应时间，而下一行的 0.927ms ，则表示实际请求的响应时间；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Transfer rate 表示吞吐量（BPS）为 890 KB/s。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连接时间汇总部分，则是分别展示了建立连接、请求、等待以及汇总等的各类时间，包括最小、最大、平均以及中值处理时间。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最后的请求延迟汇总部分，则给出了不同时间段内处理请求的百分比，比如， 90% 的请求，都可以在 274ms 内完成。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内存性能篇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1365250"/>
            <a:ext cx="10727690" cy="1241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# 注意不同版本的free输出可能会有所不同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$ free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              total        used        free      shared  buff/cache   available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Mem:        8169348      263524     6875352         668     1030472     7611064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Swap:             0           0           0</a:t>
            </a:r>
            <a:endParaRPr lang="zh-CN" altLang="en-US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7705" y="9099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1. </a:t>
            </a:r>
            <a:r>
              <a:rPr lang="zh-CN" altLang="en-US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如何查看内存使用情况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874395" y="2790825"/>
            <a:ext cx="10728325" cy="3848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你可以看到，free 输出的是一个表格，其中的数值都默认以字节为单位。表格总共有两行六列，这两行分别是物理内存 Mem 和交换分区 Swap 的使用情况，而六列中，每列数据的含义分别为：</a:t>
            </a:r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第一列，total 是总内存大小；</a:t>
            </a:r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第二列，used 是已使用内存的大小，包含了共享内存；</a:t>
            </a:r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第三列，free 是未使用内存的大小；</a:t>
            </a:r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第四列，shared 是共享内存的大小；</a:t>
            </a:r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第五列，buff/cache 是缓存和缓冲区的大小；</a:t>
            </a:r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第六列，available 是新进程可用内存的大小。</a:t>
            </a:r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这里尤其注意一下，最后一列的可用内存 available 。available 不仅包含未使用内存，还包括了可回收的缓存，所以一般会比未使用内存更大。不过，并不是所有缓存都可以回收，因为有些缓存可能正在使用中。</a:t>
            </a:r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  <a:p>
            <a:r>
              <a:rPr lang="zh-CN" altLang="en-US" sz="16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不过，我们知道，free 显示的是整个系统的内存使用情况。如果你想查看进程的内存使用情况，可以用 top 或者 ps 等工具。比如，下面是 top 的输出示例：</a:t>
            </a:r>
            <a:endParaRPr lang="zh-CN" altLang="en-US" sz="16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lang="zh-CN" altLang="en-US" sz="16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网络性能篇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1455420"/>
            <a:ext cx="10728325" cy="4272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822960"/>
            <a:ext cx="604647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115" y="822960"/>
            <a:ext cx="515493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 rot="2684577">
            <a:off x="1698063" y="-917755"/>
            <a:ext cx="8693513" cy="8693513"/>
          </a:xfrm>
          <a:prstGeom prst="roundRect">
            <a:avLst>
              <a:gd name="adj" fmla="val 13360"/>
            </a:avLst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schemeClr val="tx1">
                <a:lumMod val="65000"/>
                <a:lumOff val="3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 rot="2684577">
            <a:off x="2627892" y="-39108"/>
            <a:ext cx="6936217" cy="6936217"/>
          </a:xfrm>
          <a:prstGeom prst="roundRect">
            <a:avLst>
              <a:gd name="adj" fmla="val 13360"/>
            </a:avLst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schemeClr val="tx1">
                <a:lumMod val="65000"/>
                <a:lumOff val="3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0500" y="2967335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spc="1000" dirty="0">
                <a:solidFill>
                  <a:prstClr val="black">
                    <a:lumMod val="85000"/>
                    <a:lumOff val="15000"/>
                  </a:prstClr>
                </a:solidFill>
                <a:cs typeface="+mn-ea"/>
                <a:sym typeface="+mn-lt"/>
              </a:rPr>
              <a:t>谢谢观看</a:t>
            </a:r>
            <a:endParaRPr kumimoji="0" lang="zh-CN" altLang="en-US" sz="5400" b="0" i="0" u="none" strike="noStrike" kern="1200" cap="none" spc="10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83912" y="5242803"/>
            <a:ext cx="1056397" cy="10563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464448" y="933352"/>
            <a:ext cx="563400" cy="563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461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内存性能篇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927100"/>
            <a:ext cx="10727690" cy="3291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按下M切换到内存排序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top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...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KiB Mem :  8169348 total,  6871440 free,   267096 used,  1030812 buff/cache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KiB Swap:        0 total,        0 free,        0 used.  7607492 avail Mem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PID USER      PR  NI    VIRT    RES    SHR S  %CPU %MEM     TIME+ COMMAND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430 root      19  -1  122360  35588  23748 S   0.0  0.4   0:32.17 systemd-journal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1075 root      20   0  771860  22744  11368 S   0.0  0.3   0:38.89 snapd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1048 root      20   0  170904  17292   9488 S   0.0  0.2   0:00.24 networkd-dispat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1 root      20   0   78020   9156   6644 S   0.0  0.1   0:22.92 systemd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12376 azure     20   0   76632   7456   6420 S   0.0  0.1   0:00.01 systemd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12374 root      20   0  107984   7312   6304 S   0.0  0.1   0:00.00 sshd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...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3760" y="4490720"/>
            <a:ext cx="10728325" cy="3848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top 输出界面的顶端，也显示了系统整体的内存使用情况，这些数据跟 free 类似。我们可以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看看下面跟内存相关的几列数据，比如 VIRT、RES、SHR 以及 %MEM 等。这些数据，包含了进程最重要的几个内存使用情况。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VIRT 是进程虚拟内存的大小，只要是进程申请过的内存，即便还没有真正分配物理内存，也会计算在内。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RES 是常驻内存的大小，也就是进程实际使用的物理内存大小，但不包括 Swap 和共享内存。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SHR 是共享内存的大小，比如与其他进程共同使用的共享内存、加载的动态链接库以及程序的代码段等。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%MEM 是进程使用物理内存占系统总内存的百分比。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除了要认识这些基本信息，在查看 top 输出时，你还要注意两点。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内存性能篇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2155" y="1064260"/>
            <a:ext cx="10728325" cy="1447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除了要认识这些基本信息，在查看 top 输出时，你还要注意两点。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第一，虚拟内存通常并不会全部分配物理内存。从上面的输出，你可以发现每个进程的虚拟内存都比常驻内存大得多。第二，共享内存 SHR 并不一定是共享的，比方说，程序的代码段、非共享的动态链接库，也都算在 SHR 里。当然，SHR 也包括了进程间真正共享的内存。所以在计算多个进程的内存使用时，不要把所有进程的 SHR 直接相加得出结果。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7705" y="2511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2. 怎么理解内存中的Buffer和Cache？</a:t>
            </a:r>
            <a:endParaRPr lang="en-US" altLang="zh-CN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2155" y="3016885"/>
            <a:ext cx="10728325" cy="2160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Buffer 和 Cache 可能不太好区分。从字面上来说，Buffer 是缓冲区，而 Cache 是缓存，两者都是数据在内存中的临时存储。那么这两种“临时存储”有什么区别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呢？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Buffers 是对原始磁盘块的临时存储，也就是用来缓存磁盘的数据，通常不会特别大（20MB 左右）。这样，内核就可以把分散的写集中起来，统一优化磁盘的写入，比如可以把多次小的写合并成单次大的写等等。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Cached 是从磁盘读取文件的页缓存，也就是用来缓存从文件读取的数据。这样，下次访问这些文件数据时，就可以直接从内存中快速获取，而不需要再次访问缓慢的磁盘。SReclaimable 是 Slab 的一部分。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7705" y="51771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3. 内存泄漏了，我该如何定位和处理？</a:t>
            </a:r>
            <a:endParaRPr lang="en-US" altLang="zh-CN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2790" y="5545455"/>
            <a:ext cx="10727690" cy="2297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什么情况下会出现内存泄露？</a:t>
            </a:r>
            <a:endParaRPr lang="zh-CN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堆内存由应用程序自己来分配和管理。除非程序退出，这些堆内存并不会被系统自动释放，而是需要应用程序明确调用库函数 free() 来释放它们。如果应用程序没有正确释放堆内存，就会造成内存泄漏。</a:t>
            </a:r>
            <a:endParaRPr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下面</a:t>
            </a:r>
            <a:r>
              <a:rPr lang="zh-CN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看个例子：</a:t>
            </a:r>
            <a:endParaRPr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内存性能篇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927100"/>
            <a:ext cx="10727690" cy="5642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#这是段会内存泄露的</a:t>
            </a:r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代码 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cat </a:t>
            </a:r>
            <a:r>
              <a:rPr lang="en-US" altLang="zh-CN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</a:t>
            </a:r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/app.c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...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long long *fibonacci(long long *n0, long long *n1)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{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//分配1024个长整数空间方便观测内存的变化情况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long long *v = (long long *) calloc(1024, sizeof(long long));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*v = *n0 + *n1;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return v;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}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void *child(void *arg)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{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long long n0 = 0;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long long n1 = 1;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long long *v = NULL;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for (int n = 2; n &gt; 0; n++) {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v = fibonacci(&amp;n0, &amp;n1);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n0 = n1;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n1 = *v;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printf("%dth =&gt; %lld\n", n, *v);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sleep(1);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}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}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... 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内存性能篇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927100"/>
            <a:ext cx="10727690" cy="2729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每隔3秒输出一组数据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vmstat 3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procs -----------memory---------- ---swap-- -----io---- -system-- ------cpu-----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  b   swpd   free   buff  cache   si   so    bi    bo   in   cs us sy id wa st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procs -----------memory---------- ---swap-- -----io---- -system-- ------cpu-----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r  b   swpd   free   buff  cache   si   so    bi    bo   in   cs us sy id wa st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0  0      0 6601824  97620 1098784    0    0     0     0   62  322  0  0 100  0  0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0  0      0 6601700  97620 1098788    0    0     0     0   57  251  0  0 100  0  0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0  0      0 6601320  97620 1098788    0    0     0     3   52  306  0  0 100  0  0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0  0      0 6601452  97628 1098788    0    0     0    27   63  326  0  0 100  0  0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2  0      0 6601328  97628 1098788    0    0     0    44   52  299  0  0 100  0  0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0  0      0 6601080  97628 1098792    0    0     0     0   56  285  0  0 100  0  0 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3760" y="3891915"/>
            <a:ext cx="10728325" cy="2610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从输出中你可以看到，内存的 free 列在不停的变化，并且是下降趋势；而 buffer 和 cache 基本保持不变。未使用内存在逐渐减小，而 buffer 和 cache 基本不变，这说明，系统中使用的内存一直在升高。但这并不能说明有内存泄漏，因为应用程序运行中需要的内存也可能会增大。比如说，程序中如果用了一个动态增长的数组来缓存计算结果，占用内存自然会增长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那怎么确定是不是内存泄漏呢？或者换句话说，有没有简单方法找出让内存增长的进程，并定位增长内存用在哪儿呢？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这里介绍一个专门用来检测内存泄漏的工具，memleak。memleak 可以跟踪系统或指定进程的内存分配、释放请求，然后定期输出一个未释放内存和相应调用栈的汇总情况（默认 5 秒）。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内存性能篇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4395" y="927100"/>
            <a:ext cx="10727690" cy="3542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memleak 是 bcc 软件包中的一个工具</a:t>
            </a:r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，执行 /usr/share/bcc/tools/memleak 就可以运行它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-a 表示显示每个内存分配请求的大小以及地址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# -p 指定案例应用的PID号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$ /usr/share/bcc/tools/memleak -p </a:t>
            </a:r>
            <a:r>
              <a:rPr lang="en-US" altLang="zh-CN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12512</a:t>
            </a:r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-a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Attaching to pid 12512, Ctrl+C to quit.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[03:00:41] Top 10 stacks with outstanding allocations: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addr = 7f8f70863220 size = 8192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addr = 7f8f70861210 size = 8192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addr = 7f8f7085b1e0 size = 8192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addr = 7f8f7085f200 size = 8192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addr = 7f8f7085d1f0 size = 8192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40960 bytes in 5 allocations from stack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fibonacci+0x1f [app]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child+0x4f [app]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  <a:p>
            <a:r>
              <a:rPr lang="zh-CN" altLang="en-US" sz="14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</a:rPr>
              <a:t>        start_thread+0xdb [libpthread-2.27.so] </a:t>
            </a:r>
            <a:endParaRPr lang="zh-CN" altLang="en-US" sz="14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4654550"/>
            <a:ext cx="10728325" cy="2610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这你可以清晰看到内存分配的调用栈，可以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发现是 fibonacci() 函数分配的内存没释放。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再返回去看看源码</a:t>
            </a:r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就会发现， child() 调用了 fibonacci() 函数，但并没有释放 fibonacci() 返回的内存。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所以，想要修复泄漏问题，在 child() 中加一个释放函数就可以了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99110" y="300990"/>
            <a:ext cx="10903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lt"/>
              </a:rPr>
              <a:t>内存性能篇</a:t>
            </a:r>
            <a:endParaRPr lang="zh-CN" altLang="en-US" sz="2800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4395" y="1323340"/>
            <a:ext cx="10728325" cy="163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为了迅速定位内存问题，通常会先运行几个覆盖面比较大的性能工具，比如 free、top、vmstat、pidstat 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具体的分析思路主要有这几步。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先用 free 和 top，查看系统整体的内存使用情况。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再用 vmstat 和 pidstat，查看一段时间的趋势，从而判断出内存问题的类型。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  <a:p>
            <a:r>
              <a:rPr lang="zh-CN" altLang="en-US" sz="1600">
                <a:latin typeface="雅痞-简" panose="020F0603040207020204" charset="-122"/>
                <a:ea typeface="雅痞-简" panose="020F0603040207020204" charset="-122"/>
                <a:cs typeface="雅痞-简" panose="020F0603040207020204" charset="-122"/>
              </a:rPr>
              <a:t>最后进行详细分析，比如内存分配分析、缓存 / 缓冲区分析、具体进程的内存使用分析等。</a:t>
            </a:r>
            <a:endParaRPr lang="zh-CN" altLang="en-US" sz="1600">
              <a:latin typeface="雅痞-简" panose="020F0603040207020204" charset="-122"/>
              <a:ea typeface="雅痞-简" panose="020F0603040207020204" charset="-122"/>
              <a:cs typeface="雅痞-简" panose="020F0603040207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7425" y="955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4. </a:t>
            </a:r>
            <a:r>
              <a:rPr lang="zh-CN" altLang="en-US" b="1" dirty="0">
                <a:latin typeface="Yuppy SC" panose="020F0603040207020204" pitchFamily="34" charset="-122"/>
                <a:ea typeface="Yuppy SC" panose="020F0603040207020204" pitchFamily="34" charset="-122"/>
                <a:cs typeface="Yuppy SC" panose="020F0603040207020204" pitchFamily="34" charset="-122"/>
                <a:sym typeface="+mn-ea"/>
              </a:rPr>
              <a:t>总结</a:t>
            </a:r>
            <a:endParaRPr lang="zh-CN" altLang="en-US" b="1" dirty="0">
              <a:latin typeface="Yuppy SC" panose="020F0603040207020204" pitchFamily="34" charset="-122"/>
              <a:ea typeface="Yuppy SC" panose="020F0603040207020204" pitchFamily="34" charset="-122"/>
              <a:cs typeface="Yuppy SC" panose="020F0603040207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2881630"/>
            <a:ext cx="11630660" cy="4660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426"/>
    </mc:Choice>
    <mc:Fallback>
      <p:transition spd="slow" advTm="6426"/>
    </mc:Fallback>
  </mc:AlternateContent>
</p:sld>
</file>

<file path=ppt/tags/tag1.xml><?xml version="1.0" encoding="utf-8"?>
<p:tagLst xmlns:p="http://schemas.openxmlformats.org/presentationml/2006/main">
  <p:tag name="TIMING" val="|0.1|0.6|0.5|0.9"/>
</p:tagLst>
</file>

<file path=ppt/tags/tag10.xml><?xml version="1.0" encoding="utf-8"?>
<p:tagLst xmlns:p="http://schemas.openxmlformats.org/presentationml/2006/main">
  <p:tag name="TIMING" val="|0.6|0.6|0.6|0.7|0.4|0.5|0.5|0.5|0.5|0.4"/>
</p:tagLst>
</file>

<file path=ppt/tags/tag11.xml><?xml version="1.0" encoding="utf-8"?>
<p:tagLst xmlns:p="http://schemas.openxmlformats.org/presentationml/2006/main">
  <p:tag name="TIMING" val="|0.6|0.6|0.6|0.7|0.4|0.5|0.5|0.5|0.5|0.4"/>
</p:tagLst>
</file>

<file path=ppt/tags/tag12.xml><?xml version="1.0" encoding="utf-8"?>
<p:tagLst xmlns:p="http://schemas.openxmlformats.org/presentationml/2006/main">
  <p:tag name="TIMING" val="|0.6|0.6|0.6|0.7|0.4|0.5|0.5|0.5|0.5|0.4"/>
</p:tagLst>
</file>

<file path=ppt/tags/tag13.xml><?xml version="1.0" encoding="utf-8"?>
<p:tagLst xmlns:p="http://schemas.openxmlformats.org/presentationml/2006/main">
  <p:tag name="TIMING" val="|0.6|0.6|0.6|0.7|0.4|0.5|0.5|0.5|0.5|0.4"/>
</p:tagLst>
</file>

<file path=ppt/tags/tag14.xml><?xml version="1.0" encoding="utf-8"?>
<p:tagLst xmlns:p="http://schemas.openxmlformats.org/presentationml/2006/main">
  <p:tag name="TIMING" val="|0.6|0.6|0.6|0.7|0.4|0.5|0.5|0.5|0.5|0.4"/>
</p:tagLst>
</file>

<file path=ppt/tags/tag15.xml><?xml version="1.0" encoding="utf-8"?>
<p:tagLst xmlns:p="http://schemas.openxmlformats.org/presentationml/2006/main">
  <p:tag name="TIMING" val="|0.6|0.6|0.6|0.7|0.4|0.5|0.5|0.5|0.5|0.4"/>
</p:tagLst>
</file>

<file path=ppt/tags/tag16.xml><?xml version="1.0" encoding="utf-8"?>
<p:tagLst xmlns:p="http://schemas.openxmlformats.org/presentationml/2006/main">
  <p:tag name="TIMING" val="|0.6|0.6|0.6|0.7|0.4|0.5|0.5|0.5|0.5|0.4"/>
</p:tagLst>
</file>

<file path=ppt/tags/tag17.xml><?xml version="1.0" encoding="utf-8"?>
<p:tagLst xmlns:p="http://schemas.openxmlformats.org/presentationml/2006/main">
  <p:tag name="TIMING" val="|0.6|0.6|0.6|0.7|0.4|0.5|0.5|0.5|0.5|0.4"/>
</p:tagLst>
</file>

<file path=ppt/tags/tag18.xml><?xml version="1.0" encoding="utf-8"?>
<p:tagLst xmlns:p="http://schemas.openxmlformats.org/presentationml/2006/main">
  <p:tag name="TIMING" val="|0.6|0.6|0.6|0.7|0.4|0.5|0.5|0.5|0.5|0.4"/>
</p:tagLst>
</file>

<file path=ppt/tags/tag19.xml><?xml version="1.0" encoding="utf-8"?>
<p:tagLst xmlns:p="http://schemas.openxmlformats.org/presentationml/2006/main">
  <p:tag name="TIMING" val="|0.6|0.6|0.6|0.7|0.4|0.5|0.5|0.5|0.5|0.4"/>
</p:tagLst>
</file>

<file path=ppt/tags/tag2.xml><?xml version="1.0" encoding="utf-8"?>
<p:tagLst xmlns:p="http://schemas.openxmlformats.org/presentationml/2006/main">
  <p:tag name="TIMING" val="|0.6|0.6|0.6|0.7|0.4|0.5|0.5|0.5|0.5|0.4"/>
</p:tagLst>
</file>

<file path=ppt/tags/tag20.xml><?xml version="1.0" encoding="utf-8"?>
<p:tagLst xmlns:p="http://schemas.openxmlformats.org/presentationml/2006/main">
  <p:tag name="TIMING" val="|0.6|0.6|0.6|0.7|0.4|0.5|0.5|0.5|0.5|0.4"/>
</p:tagLst>
</file>

<file path=ppt/tags/tag21.xml><?xml version="1.0" encoding="utf-8"?>
<p:tagLst xmlns:p="http://schemas.openxmlformats.org/presentationml/2006/main">
  <p:tag name="TIMING" val="|0.6|0.6|0.6|0.7|0.4|0.5|0.5|0.5|0.5|0.4"/>
</p:tagLst>
</file>

<file path=ppt/tags/tag22.xml><?xml version="1.0" encoding="utf-8"?>
<p:tagLst xmlns:p="http://schemas.openxmlformats.org/presentationml/2006/main">
  <p:tag name="TIMING" val="|0.6|0.6|0.6|0.7|0.4|0.5|0.5|0.5|0.5|0.4"/>
</p:tagLst>
</file>

<file path=ppt/tags/tag23.xml><?xml version="1.0" encoding="utf-8"?>
<p:tagLst xmlns:p="http://schemas.openxmlformats.org/presentationml/2006/main">
  <p:tag name="TIMING" val="|0.6|0.6|0.6|0.7|0.4|0.5|0.5|0.5|0.5|0.4"/>
</p:tagLst>
</file>

<file path=ppt/tags/tag24.xml><?xml version="1.0" encoding="utf-8"?>
<p:tagLst xmlns:p="http://schemas.openxmlformats.org/presentationml/2006/main">
  <p:tag name="TIMING" val="|0.6|0.6|0.6|0.7|0.4|0.5|0.5|0.5|0.5|0.4"/>
</p:tagLst>
</file>

<file path=ppt/tags/tag25.xml><?xml version="1.0" encoding="utf-8"?>
<p:tagLst xmlns:p="http://schemas.openxmlformats.org/presentationml/2006/main">
  <p:tag name="TIMING" val="|0.6|0.6|0.6|0.7|0.4|0.5|0.5|0.5|0.5|0.4"/>
</p:tagLst>
</file>

<file path=ppt/tags/tag26.xml><?xml version="1.0" encoding="utf-8"?>
<p:tagLst xmlns:p="http://schemas.openxmlformats.org/presentationml/2006/main">
  <p:tag name="TIMING" val="|0.6|0.6|0.6|0.7|0.4|0.5|0.5|0.5|0.5|0.4"/>
</p:tagLst>
</file>

<file path=ppt/tags/tag27.xml><?xml version="1.0" encoding="utf-8"?>
<p:tagLst xmlns:p="http://schemas.openxmlformats.org/presentationml/2006/main">
  <p:tag name="TIMING" val="|0.6|0.6|0.6|0.7|0.4|0.5|0.5|0.5|0.5|0.4"/>
</p:tagLst>
</file>

<file path=ppt/tags/tag28.xml><?xml version="1.0" encoding="utf-8"?>
<p:tagLst xmlns:p="http://schemas.openxmlformats.org/presentationml/2006/main">
  <p:tag name="TIMING" val="|0.6|0.6|0.6|0.7|0.4|0.5|0.5|0.5|0.5|0.4"/>
</p:tagLst>
</file>

<file path=ppt/tags/tag29.xml><?xml version="1.0" encoding="utf-8"?>
<p:tagLst xmlns:p="http://schemas.openxmlformats.org/presentationml/2006/main">
  <p:tag name="TIMING" val="|0.6|0.6|0.6|0.7|0.4|0.5|0.5|0.5|0.5|0.4"/>
</p:tagLst>
</file>

<file path=ppt/tags/tag3.xml><?xml version="1.0" encoding="utf-8"?>
<p:tagLst xmlns:p="http://schemas.openxmlformats.org/presentationml/2006/main">
  <p:tag name="TIMING" val="|0.6|0.6|0.6|0.7|0.4|0.5|0.5|0.5|0.5|0.4"/>
</p:tagLst>
</file>

<file path=ppt/tags/tag30.xml><?xml version="1.0" encoding="utf-8"?>
<p:tagLst xmlns:p="http://schemas.openxmlformats.org/presentationml/2006/main">
  <p:tag name="TIMING" val="|0.6|0.6|0.6|0.7|0.4|0.5|0.5|0.5|0.5|0.4"/>
</p:tagLst>
</file>

<file path=ppt/tags/tag31.xml><?xml version="1.0" encoding="utf-8"?>
<p:tagLst xmlns:p="http://schemas.openxmlformats.org/presentationml/2006/main">
  <p:tag name="TIMING" val="|0.4|0.5|1.1|0.4"/>
</p:tagLst>
</file>

<file path=ppt/tags/tag4.xml><?xml version="1.0" encoding="utf-8"?>
<p:tagLst xmlns:p="http://schemas.openxmlformats.org/presentationml/2006/main">
  <p:tag name="TIMING" val="|0.6|0.6|0.6|0.7|0.4|0.5|0.5|0.5|0.5|0.4"/>
</p:tagLst>
</file>

<file path=ppt/tags/tag5.xml><?xml version="1.0" encoding="utf-8"?>
<p:tagLst xmlns:p="http://schemas.openxmlformats.org/presentationml/2006/main">
  <p:tag name="TIMING" val="|0.6|0.6|0.6|0.7|0.4|0.5|0.5|0.5|0.5|0.4"/>
</p:tagLst>
</file>

<file path=ppt/tags/tag6.xml><?xml version="1.0" encoding="utf-8"?>
<p:tagLst xmlns:p="http://schemas.openxmlformats.org/presentationml/2006/main">
  <p:tag name="TIMING" val="|0.6|0.6|0.6|0.7|0.4|0.5|0.5|0.5|0.5|0.4"/>
</p:tagLst>
</file>

<file path=ppt/tags/tag7.xml><?xml version="1.0" encoding="utf-8"?>
<p:tagLst xmlns:p="http://schemas.openxmlformats.org/presentationml/2006/main">
  <p:tag name="TIMING" val="|0.6|0.6|0.6|0.7|0.4|0.5|0.5|0.5|0.5|0.4"/>
</p:tagLst>
</file>

<file path=ppt/tags/tag8.xml><?xml version="1.0" encoding="utf-8"?>
<p:tagLst xmlns:p="http://schemas.openxmlformats.org/presentationml/2006/main">
  <p:tag name="TIMING" val="|0.6|0.6|0.6|0.7|0.4|0.5|0.5|0.5|0.5|0.4"/>
</p:tagLst>
</file>

<file path=ppt/tags/tag9.xml><?xml version="1.0" encoding="utf-8"?>
<p:tagLst xmlns:p="http://schemas.openxmlformats.org/presentationml/2006/main">
  <p:tag name="TIMING" val="|0.6|0.6|0.6|0.7|0.4|0.5|0.5|0.5|0.5|0.4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jjj2gxo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19551</Words>
  <Application>WPS 演示</Application>
  <PresentationFormat>宽屏</PresentationFormat>
  <Paragraphs>621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Wingdings</vt:lpstr>
      <vt:lpstr>Yuppy SC</vt:lpstr>
      <vt:lpstr>雅痞-简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微软雅黑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极简白色</dc:title>
  <dc:creator>第一PPT</dc:creator>
  <cp:keywords>www.1ppt.com</cp:keywords>
  <dc:description>www.1ppt.com</dc:description>
  <cp:lastModifiedBy>MJ</cp:lastModifiedBy>
  <cp:revision>427</cp:revision>
  <dcterms:created xsi:type="dcterms:W3CDTF">2023-08-14T11:15:12Z</dcterms:created>
  <dcterms:modified xsi:type="dcterms:W3CDTF">2023-08-14T11:15:12Z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7EDFC6B7B8DA42C18859A6D89519CDAF</vt:lpwstr>
  </property>
  <property fmtid="{D5CDD505-2E9C-101B-9397-08002B2CF9AE}" pid="3" name="KSOProductBuildVer">
    <vt:lpwstr>2052-6.0.0.8068</vt:lpwstr>
  </property>
</Properties>
</file>